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DM Sans Medium"/>
      <p:regular r:id="rId15"/>
    </p:embeddedFont>
    <p:embeddedFont>
      <p:font typeface="DM Sans Medium"/>
      <p:regular r:id="rId16"/>
    </p:embeddedFont>
    <p:embeddedFont>
      <p:font typeface="DM Sans Medium"/>
      <p:regular r:id="rId17"/>
    </p:embeddedFont>
    <p:embeddedFont>
      <p:font typeface="DM Sans Medium"/>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51528"/>
            <a:ext cx="7556421" cy="2934653"/>
          </a:xfrm>
          <a:prstGeom prst="rect">
            <a:avLst/>
          </a:prstGeom>
          <a:noFill/>
          <a:ln/>
        </p:spPr>
        <p:txBody>
          <a:bodyPr wrap="square" lIns="0" tIns="0" rIns="0" bIns="0" rtlCol="0" anchor="t"/>
          <a:lstStyle/>
          <a:p>
            <a:pPr indent="0" marL="0">
              <a:lnSpc>
                <a:spcPts val="7700"/>
              </a:lnSpc>
              <a:buNone/>
            </a:pPr>
            <a:r>
              <a:rPr lang="en-US" sz="6150" dirty="0">
                <a:solidFill>
                  <a:srgbClr val="161613"/>
                </a:solidFill>
                <a:latin typeface="DM Sans Medium" pitchFamily="34" charset="0"/>
                <a:ea typeface="DM Sans Medium" pitchFamily="34" charset="-122"/>
                <a:cs typeface="DM Sans Medium" pitchFamily="34" charset="-120"/>
              </a:rPr>
              <a:t>Numerical Methods: A Fundamental Approach</a:t>
            </a:r>
            <a:endParaRPr lang="en-US" sz="6150" dirty="0"/>
          </a:p>
        </p:txBody>
      </p:sp>
      <p:sp>
        <p:nvSpPr>
          <p:cNvPr id="4" name="Text 1"/>
          <p:cNvSpPr/>
          <p:nvPr/>
        </p:nvSpPr>
        <p:spPr>
          <a:xfrm>
            <a:off x="793790" y="5026343"/>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Numerical methods are a crucial set of techniques used to solve complex mathematical problems that cannot be solved analytically. These methods involve converting continuous problems into discrete approximations that can be efficiently computed on digital computers.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73680"/>
          </a:xfrm>
          <a:prstGeom prst="rect">
            <a:avLst/>
          </a:prstGeom>
        </p:spPr>
      </p:pic>
      <p:sp>
        <p:nvSpPr>
          <p:cNvPr id="3" name="Text 0"/>
          <p:cNvSpPr/>
          <p:nvPr/>
        </p:nvSpPr>
        <p:spPr>
          <a:xfrm>
            <a:off x="776526" y="3558778"/>
            <a:ext cx="7898011" cy="693301"/>
          </a:xfrm>
          <a:prstGeom prst="rect">
            <a:avLst/>
          </a:prstGeom>
          <a:noFill/>
          <a:ln/>
        </p:spPr>
        <p:txBody>
          <a:bodyPr wrap="none" lIns="0" tIns="0" rIns="0" bIns="0" rtlCol="0" anchor="t"/>
          <a:lstStyle/>
          <a:p>
            <a:pPr indent="0" marL="0">
              <a:lnSpc>
                <a:spcPts val="5450"/>
              </a:lnSpc>
              <a:buNone/>
            </a:pPr>
            <a:r>
              <a:rPr lang="en-US" sz="4350" dirty="0">
                <a:solidFill>
                  <a:srgbClr val="161613"/>
                </a:solidFill>
                <a:latin typeface="DM Sans Medium" pitchFamily="34" charset="0"/>
                <a:ea typeface="DM Sans Medium" pitchFamily="34" charset="-122"/>
                <a:cs typeface="DM Sans Medium" pitchFamily="34" charset="-120"/>
              </a:rPr>
              <a:t>What are Numerical Methods?</a:t>
            </a:r>
            <a:endParaRPr lang="en-US" sz="4350" dirty="0"/>
          </a:p>
        </p:txBody>
      </p:sp>
      <p:sp>
        <p:nvSpPr>
          <p:cNvPr id="4" name="Shape 1"/>
          <p:cNvSpPr/>
          <p:nvPr/>
        </p:nvSpPr>
        <p:spPr>
          <a:xfrm>
            <a:off x="776526" y="4834414"/>
            <a:ext cx="499229" cy="499229"/>
          </a:xfrm>
          <a:prstGeom prst="roundRect">
            <a:avLst>
              <a:gd name="adj" fmla="val 6667"/>
            </a:avLst>
          </a:prstGeom>
          <a:solidFill>
            <a:srgbClr val="EDEBE3"/>
          </a:solidFill>
          <a:ln/>
        </p:spPr>
      </p:sp>
      <p:sp>
        <p:nvSpPr>
          <p:cNvPr id="5" name="Text 2"/>
          <p:cNvSpPr/>
          <p:nvPr/>
        </p:nvSpPr>
        <p:spPr>
          <a:xfrm>
            <a:off x="971550" y="4917519"/>
            <a:ext cx="109180" cy="332899"/>
          </a:xfrm>
          <a:prstGeom prst="rect">
            <a:avLst/>
          </a:prstGeom>
          <a:noFill/>
          <a:ln/>
        </p:spPr>
        <p:txBody>
          <a:bodyPr wrap="none" lIns="0" tIns="0" rIns="0" bIns="0" rtlCol="0" anchor="t"/>
          <a:lstStyle/>
          <a:p>
            <a:pPr algn="ctr" indent="0" marL="0">
              <a:lnSpc>
                <a:spcPts val="2600"/>
              </a:lnSpc>
              <a:buNone/>
            </a:pPr>
            <a:r>
              <a:rPr lang="en-US" sz="2600" dirty="0">
                <a:solidFill>
                  <a:srgbClr val="161613"/>
                </a:solidFill>
                <a:latin typeface="DM Sans Medium" pitchFamily="34" charset="0"/>
                <a:ea typeface="DM Sans Medium" pitchFamily="34" charset="-122"/>
                <a:cs typeface="DM Sans Medium" pitchFamily="34" charset="-120"/>
              </a:rPr>
              <a:t>1</a:t>
            </a:r>
            <a:endParaRPr lang="en-US" sz="2600" dirty="0"/>
          </a:p>
        </p:txBody>
      </p:sp>
      <p:sp>
        <p:nvSpPr>
          <p:cNvPr id="6" name="Text 3"/>
          <p:cNvSpPr/>
          <p:nvPr/>
        </p:nvSpPr>
        <p:spPr>
          <a:xfrm>
            <a:off x="1497568" y="4834414"/>
            <a:ext cx="3490198" cy="693420"/>
          </a:xfrm>
          <a:prstGeom prst="rect">
            <a:avLst/>
          </a:prstGeom>
          <a:noFill/>
          <a:ln/>
        </p:spPr>
        <p:txBody>
          <a:bodyPr wrap="square" lIns="0" tIns="0" rIns="0" bIns="0" rtlCol="0" anchor="t"/>
          <a:lstStyle/>
          <a:p>
            <a:pPr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Problem-Solving Approach</a:t>
            </a:r>
            <a:endParaRPr lang="en-US" sz="2150" dirty="0"/>
          </a:p>
        </p:txBody>
      </p:sp>
      <p:sp>
        <p:nvSpPr>
          <p:cNvPr id="7" name="Text 4"/>
          <p:cNvSpPr/>
          <p:nvPr/>
        </p:nvSpPr>
        <p:spPr>
          <a:xfrm>
            <a:off x="1497568" y="5660946"/>
            <a:ext cx="3490198" cy="1775222"/>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Numerical methods provide a systematic way to solve mathematical problems that cannot be solved exactly using analytical techniques.</a:t>
            </a:r>
            <a:endParaRPr lang="en-US" sz="1700" dirty="0"/>
          </a:p>
        </p:txBody>
      </p:sp>
      <p:sp>
        <p:nvSpPr>
          <p:cNvPr id="8" name="Shape 5"/>
          <p:cNvSpPr/>
          <p:nvPr/>
        </p:nvSpPr>
        <p:spPr>
          <a:xfrm>
            <a:off x="5209580" y="4834414"/>
            <a:ext cx="499229" cy="499229"/>
          </a:xfrm>
          <a:prstGeom prst="roundRect">
            <a:avLst>
              <a:gd name="adj" fmla="val 6667"/>
            </a:avLst>
          </a:prstGeom>
          <a:solidFill>
            <a:srgbClr val="EDEBE3"/>
          </a:solidFill>
          <a:ln/>
        </p:spPr>
      </p:sp>
      <p:sp>
        <p:nvSpPr>
          <p:cNvPr id="9" name="Text 6"/>
          <p:cNvSpPr/>
          <p:nvPr/>
        </p:nvSpPr>
        <p:spPr>
          <a:xfrm>
            <a:off x="5363170" y="4917519"/>
            <a:ext cx="192048" cy="332899"/>
          </a:xfrm>
          <a:prstGeom prst="rect">
            <a:avLst/>
          </a:prstGeom>
          <a:noFill/>
          <a:ln/>
        </p:spPr>
        <p:txBody>
          <a:bodyPr wrap="none" lIns="0" tIns="0" rIns="0" bIns="0" rtlCol="0" anchor="t"/>
          <a:lstStyle/>
          <a:p>
            <a:pPr algn="ctr" indent="0" marL="0">
              <a:lnSpc>
                <a:spcPts val="2600"/>
              </a:lnSpc>
              <a:buNone/>
            </a:pPr>
            <a:r>
              <a:rPr lang="en-US" sz="2600" dirty="0">
                <a:solidFill>
                  <a:srgbClr val="161613"/>
                </a:solidFill>
                <a:latin typeface="DM Sans Medium" pitchFamily="34" charset="0"/>
                <a:ea typeface="DM Sans Medium" pitchFamily="34" charset="-122"/>
                <a:cs typeface="DM Sans Medium" pitchFamily="34" charset="-120"/>
              </a:rPr>
              <a:t>2</a:t>
            </a:r>
            <a:endParaRPr lang="en-US" sz="2600" dirty="0"/>
          </a:p>
        </p:txBody>
      </p:sp>
      <p:sp>
        <p:nvSpPr>
          <p:cNvPr id="10" name="Text 7"/>
          <p:cNvSpPr/>
          <p:nvPr/>
        </p:nvSpPr>
        <p:spPr>
          <a:xfrm>
            <a:off x="5930622" y="4834414"/>
            <a:ext cx="3438763" cy="346710"/>
          </a:xfrm>
          <a:prstGeom prst="rect">
            <a:avLst/>
          </a:prstGeom>
          <a:noFill/>
          <a:ln/>
        </p:spPr>
        <p:txBody>
          <a:bodyPr wrap="none" lIns="0" tIns="0" rIns="0" bIns="0" rtlCol="0" anchor="t"/>
          <a:lstStyle/>
          <a:p>
            <a:pPr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Computational Algorithms</a:t>
            </a:r>
            <a:endParaRPr lang="en-US" sz="2150" dirty="0"/>
          </a:p>
        </p:txBody>
      </p:sp>
      <p:sp>
        <p:nvSpPr>
          <p:cNvPr id="11" name="Text 8"/>
          <p:cNvSpPr/>
          <p:nvPr/>
        </p:nvSpPr>
        <p:spPr>
          <a:xfrm>
            <a:off x="5930622" y="5314236"/>
            <a:ext cx="3490198" cy="2130266"/>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These methods translate mathematical problems into step-by-step computational procedures that can be implemented on digital computers.</a:t>
            </a:r>
            <a:endParaRPr lang="en-US" sz="1700" dirty="0"/>
          </a:p>
        </p:txBody>
      </p:sp>
      <p:sp>
        <p:nvSpPr>
          <p:cNvPr id="12" name="Shape 9"/>
          <p:cNvSpPr/>
          <p:nvPr/>
        </p:nvSpPr>
        <p:spPr>
          <a:xfrm>
            <a:off x="9642634" y="4834414"/>
            <a:ext cx="499229" cy="499229"/>
          </a:xfrm>
          <a:prstGeom prst="roundRect">
            <a:avLst>
              <a:gd name="adj" fmla="val 6667"/>
            </a:avLst>
          </a:prstGeom>
          <a:solidFill>
            <a:srgbClr val="EDEBE3"/>
          </a:solidFill>
          <a:ln/>
        </p:spPr>
      </p:sp>
      <p:sp>
        <p:nvSpPr>
          <p:cNvPr id="13" name="Text 10"/>
          <p:cNvSpPr/>
          <p:nvPr/>
        </p:nvSpPr>
        <p:spPr>
          <a:xfrm>
            <a:off x="9793367" y="4917519"/>
            <a:ext cx="197763" cy="332899"/>
          </a:xfrm>
          <a:prstGeom prst="rect">
            <a:avLst/>
          </a:prstGeom>
          <a:noFill/>
          <a:ln/>
        </p:spPr>
        <p:txBody>
          <a:bodyPr wrap="none" lIns="0" tIns="0" rIns="0" bIns="0" rtlCol="0" anchor="t"/>
          <a:lstStyle/>
          <a:p>
            <a:pPr algn="ctr" indent="0" marL="0">
              <a:lnSpc>
                <a:spcPts val="2600"/>
              </a:lnSpc>
              <a:buNone/>
            </a:pPr>
            <a:r>
              <a:rPr lang="en-US" sz="2600" dirty="0">
                <a:solidFill>
                  <a:srgbClr val="161613"/>
                </a:solidFill>
                <a:latin typeface="DM Sans Medium" pitchFamily="34" charset="0"/>
                <a:ea typeface="DM Sans Medium" pitchFamily="34" charset="-122"/>
                <a:cs typeface="DM Sans Medium" pitchFamily="34" charset="-120"/>
              </a:rPr>
              <a:t>3</a:t>
            </a:r>
            <a:endParaRPr lang="en-US" sz="2600" dirty="0"/>
          </a:p>
        </p:txBody>
      </p:sp>
      <p:sp>
        <p:nvSpPr>
          <p:cNvPr id="14" name="Text 11"/>
          <p:cNvSpPr/>
          <p:nvPr/>
        </p:nvSpPr>
        <p:spPr>
          <a:xfrm>
            <a:off x="10363676" y="4834414"/>
            <a:ext cx="2967395" cy="346710"/>
          </a:xfrm>
          <a:prstGeom prst="rect">
            <a:avLst/>
          </a:prstGeom>
          <a:noFill/>
          <a:ln/>
        </p:spPr>
        <p:txBody>
          <a:bodyPr wrap="none" lIns="0" tIns="0" rIns="0" bIns="0" rtlCol="0" anchor="t"/>
          <a:lstStyle/>
          <a:p>
            <a:pPr indent="0" marL="0">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Approximate Solutions</a:t>
            </a:r>
            <a:endParaRPr lang="en-US" sz="2150" dirty="0"/>
          </a:p>
        </p:txBody>
      </p:sp>
      <p:sp>
        <p:nvSpPr>
          <p:cNvPr id="15" name="Text 12"/>
          <p:cNvSpPr/>
          <p:nvPr/>
        </p:nvSpPr>
        <p:spPr>
          <a:xfrm>
            <a:off x="10363676" y="5314236"/>
            <a:ext cx="3490198" cy="1775222"/>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Numerical methods produce approximate solutions that converge towards the true solution as the computational effort is increased.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8796695"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The Need for Numerical Methods</a:t>
            </a:r>
            <a:endParaRPr lang="en-US" sz="4450" dirty="0"/>
          </a:p>
        </p:txBody>
      </p:sp>
      <p:sp>
        <p:nvSpPr>
          <p:cNvPr id="3" name="Text 1"/>
          <p:cNvSpPr/>
          <p:nvPr/>
        </p:nvSpPr>
        <p:spPr>
          <a:xfrm>
            <a:off x="793790" y="3452813"/>
            <a:ext cx="2880479"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Analytical Limitations</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Many real-world problems are too complex to be solved analytically, particularly those involving nonlinear equations, differential equations, or large-scale systems.</a:t>
            </a:r>
            <a:endParaRPr lang="en-US" sz="1750" dirty="0"/>
          </a:p>
        </p:txBody>
      </p:sp>
      <p:sp>
        <p:nvSpPr>
          <p:cNvPr id="5" name="Text 3"/>
          <p:cNvSpPr/>
          <p:nvPr/>
        </p:nvSpPr>
        <p:spPr>
          <a:xfrm>
            <a:off x="5332928" y="3452813"/>
            <a:ext cx="2879646"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Computational Power</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Advances in computing power have made it possible to apply numerical methods to solve increasingly complex problems in science, engineering, and finance.</a:t>
            </a:r>
            <a:endParaRPr lang="en-US" sz="1750" dirty="0"/>
          </a:p>
        </p:txBody>
      </p:sp>
      <p:sp>
        <p:nvSpPr>
          <p:cNvPr id="7" name="Text 5"/>
          <p:cNvSpPr/>
          <p:nvPr/>
        </p:nvSpPr>
        <p:spPr>
          <a:xfrm>
            <a:off x="9872067" y="3452813"/>
            <a:ext cx="2920484" cy="354330"/>
          </a:xfrm>
          <a:prstGeom prst="rect">
            <a:avLst/>
          </a:prstGeom>
          <a:noFill/>
          <a:ln/>
        </p:spPr>
        <p:txBody>
          <a:bodyPr wrap="none" lIns="0" tIns="0" rIns="0" bIns="0" rtlCol="0" anchor="t"/>
          <a:lstStyle/>
          <a:p>
            <a:pPr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Practical Applications</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161613"/>
                </a:solidFill>
                <a:latin typeface="Inter" pitchFamily="34" charset="0"/>
                <a:ea typeface="Inter" pitchFamily="34" charset="-122"/>
                <a:cs typeface="Inter" pitchFamily="34" charset="-120"/>
              </a:rPr>
              <a:t>Numerical methods are essential for applications such as weather forecasting, fluid dynamics, structural analysis, and optimization problems.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3871" y="1049060"/>
            <a:ext cx="7687747" cy="640556"/>
          </a:xfrm>
          <a:prstGeom prst="rect">
            <a:avLst/>
          </a:prstGeom>
          <a:noFill/>
          <a:ln/>
        </p:spPr>
        <p:txBody>
          <a:bodyPr wrap="none" lIns="0" tIns="0" rIns="0" bIns="0" rtlCol="0" anchor="t"/>
          <a:lstStyle/>
          <a:p>
            <a:pPr indent="0" marL="0">
              <a:lnSpc>
                <a:spcPts val="5000"/>
              </a:lnSpc>
              <a:buNone/>
            </a:pPr>
            <a:r>
              <a:rPr lang="en-US" sz="4000" dirty="0">
                <a:solidFill>
                  <a:srgbClr val="161613"/>
                </a:solidFill>
                <a:latin typeface="DM Sans Medium" pitchFamily="34" charset="0"/>
                <a:ea typeface="DM Sans Medium" pitchFamily="34" charset="-122"/>
                <a:cs typeface="DM Sans Medium" pitchFamily="34" charset="-120"/>
              </a:rPr>
              <a:t>Common Numerical Techniques</a:t>
            </a:r>
            <a:endParaRPr lang="en-US" sz="4000" dirty="0"/>
          </a:p>
        </p:txBody>
      </p:sp>
      <p:sp>
        <p:nvSpPr>
          <p:cNvPr id="4" name="Shape 1"/>
          <p:cNvSpPr/>
          <p:nvPr/>
        </p:nvSpPr>
        <p:spPr>
          <a:xfrm>
            <a:off x="6203871" y="1997035"/>
            <a:ext cx="3752136" cy="2813447"/>
          </a:xfrm>
          <a:prstGeom prst="roundRect">
            <a:avLst>
              <a:gd name="adj" fmla="val 1093"/>
            </a:avLst>
          </a:prstGeom>
          <a:solidFill>
            <a:srgbClr val="EDEBE3"/>
          </a:solidFill>
          <a:ln/>
        </p:spPr>
      </p:sp>
      <p:sp>
        <p:nvSpPr>
          <p:cNvPr id="5" name="Text 2"/>
          <p:cNvSpPr/>
          <p:nvPr/>
        </p:nvSpPr>
        <p:spPr>
          <a:xfrm>
            <a:off x="6408777" y="2201942"/>
            <a:ext cx="2701409" cy="320278"/>
          </a:xfrm>
          <a:prstGeom prst="rect">
            <a:avLst/>
          </a:prstGeom>
          <a:noFill/>
          <a:ln/>
        </p:spPr>
        <p:txBody>
          <a:bodyPr wrap="none" lIns="0" tIns="0" rIns="0" bIns="0" rtlCol="0" anchor="t"/>
          <a:lstStyle/>
          <a:p>
            <a:pPr indent="0" marL="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Root-Finding Methods</a:t>
            </a:r>
            <a:endParaRPr lang="en-US" sz="2000" dirty="0"/>
          </a:p>
        </p:txBody>
      </p:sp>
      <p:sp>
        <p:nvSpPr>
          <p:cNvPr id="6" name="Text 3"/>
          <p:cNvSpPr/>
          <p:nvPr/>
        </p:nvSpPr>
        <p:spPr>
          <a:xfrm>
            <a:off x="6408777" y="2645212"/>
            <a:ext cx="3342322" cy="1312069"/>
          </a:xfrm>
          <a:prstGeom prst="rect">
            <a:avLst/>
          </a:prstGeom>
          <a:noFill/>
          <a:ln/>
        </p:spPr>
        <p:txBody>
          <a:bodyPr wrap="square" lIns="0" tIns="0" rIns="0" bIns="0" rtlCol="0" anchor="t"/>
          <a:lstStyle/>
          <a:p>
            <a:pPr indent="0" marL="0">
              <a:lnSpc>
                <a:spcPts val="2550"/>
              </a:lnSpc>
              <a:buNone/>
            </a:pPr>
            <a:r>
              <a:rPr lang="en-US" sz="1600" dirty="0">
                <a:solidFill>
                  <a:srgbClr val="161613"/>
                </a:solidFill>
                <a:latin typeface="Inter" pitchFamily="34" charset="0"/>
                <a:ea typeface="Inter" pitchFamily="34" charset="-122"/>
                <a:cs typeface="Inter" pitchFamily="34" charset="-120"/>
              </a:rPr>
              <a:t>Techniques like the bisection method, Newton's method, and the secant method for finding the roots of nonlinear equations.</a:t>
            </a:r>
            <a:endParaRPr lang="en-US" sz="1600" dirty="0"/>
          </a:p>
        </p:txBody>
      </p:sp>
      <p:sp>
        <p:nvSpPr>
          <p:cNvPr id="7" name="Shape 4"/>
          <p:cNvSpPr/>
          <p:nvPr/>
        </p:nvSpPr>
        <p:spPr>
          <a:xfrm>
            <a:off x="10160913" y="1997035"/>
            <a:ext cx="3752136" cy="2813447"/>
          </a:xfrm>
          <a:prstGeom prst="roundRect">
            <a:avLst>
              <a:gd name="adj" fmla="val 1093"/>
            </a:avLst>
          </a:prstGeom>
          <a:solidFill>
            <a:srgbClr val="EDEBE3"/>
          </a:solidFill>
          <a:ln/>
        </p:spPr>
      </p:sp>
      <p:sp>
        <p:nvSpPr>
          <p:cNvPr id="8" name="Text 5"/>
          <p:cNvSpPr/>
          <p:nvPr/>
        </p:nvSpPr>
        <p:spPr>
          <a:xfrm>
            <a:off x="10365819" y="2201942"/>
            <a:ext cx="3342322" cy="640556"/>
          </a:xfrm>
          <a:prstGeom prst="rect">
            <a:avLst/>
          </a:prstGeom>
          <a:noFill/>
          <a:ln/>
        </p:spPr>
        <p:txBody>
          <a:bodyPr wrap="square" lIns="0" tIns="0" rIns="0" bIns="0" rtlCol="0" anchor="t"/>
          <a:lstStyle/>
          <a:p>
            <a:pPr indent="0" marL="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Interpolation and Approximation</a:t>
            </a:r>
            <a:endParaRPr lang="en-US" sz="2000" dirty="0"/>
          </a:p>
        </p:txBody>
      </p:sp>
      <p:sp>
        <p:nvSpPr>
          <p:cNvPr id="9" name="Text 6"/>
          <p:cNvSpPr/>
          <p:nvPr/>
        </p:nvSpPr>
        <p:spPr>
          <a:xfrm>
            <a:off x="10365819" y="2965490"/>
            <a:ext cx="3342322" cy="1640086"/>
          </a:xfrm>
          <a:prstGeom prst="rect">
            <a:avLst/>
          </a:prstGeom>
          <a:noFill/>
          <a:ln/>
        </p:spPr>
        <p:txBody>
          <a:bodyPr wrap="square" lIns="0" tIns="0" rIns="0" bIns="0" rtlCol="0" anchor="t"/>
          <a:lstStyle/>
          <a:p>
            <a:pPr indent="0" marL="0">
              <a:lnSpc>
                <a:spcPts val="2550"/>
              </a:lnSpc>
              <a:buNone/>
            </a:pPr>
            <a:r>
              <a:rPr lang="en-US" sz="1600" dirty="0">
                <a:solidFill>
                  <a:srgbClr val="161613"/>
                </a:solidFill>
                <a:latin typeface="Inter" pitchFamily="34" charset="0"/>
                <a:ea typeface="Inter" pitchFamily="34" charset="-122"/>
                <a:cs typeface="Inter" pitchFamily="34" charset="-120"/>
              </a:rPr>
              <a:t>Methods for constructing approximate functions that fit a set of data points, such as polynomial interpolation and spline fitting.</a:t>
            </a:r>
            <a:endParaRPr lang="en-US" sz="1600" dirty="0"/>
          </a:p>
        </p:txBody>
      </p:sp>
      <p:sp>
        <p:nvSpPr>
          <p:cNvPr id="10" name="Shape 7"/>
          <p:cNvSpPr/>
          <p:nvPr/>
        </p:nvSpPr>
        <p:spPr>
          <a:xfrm>
            <a:off x="6203871" y="5015389"/>
            <a:ext cx="3752136" cy="2165152"/>
          </a:xfrm>
          <a:prstGeom prst="roundRect">
            <a:avLst>
              <a:gd name="adj" fmla="val 1420"/>
            </a:avLst>
          </a:prstGeom>
          <a:solidFill>
            <a:srgbClr val="EDEBE3"/>
          </a:solidFill>
          <a:ln/>
        </p:spPr>
      </p:sp>
      <p:sp>
        <p:nvSpPr>
          <p:cNvPr id="11" name="Text 8"/>
          <p:cNvSpPr/>
          <p:nvPr/>
        </p:nvSpPr>
        <p:spPr>
          <a:xfrm>
            <a:off x="6408777" y="5220295"/>
            <a:ext cx="2606397" cy="320278"/>
          </a:xfrm>
          <a:prstGeom prst="rect">
            <a:avLst/>
          </a:prstGeom>
          <a:noFill/>
          <a:ln/>
        </p:spPr>
        <p:txBody>
          <a:bodyPr wrap="none" lIns="0" tIns="0" rIns="0" bIns="0" rtlCol="0" anchor="t"/>
          <a:lstStyle/>
          <a:p>
            <a:pPr indent="0" marL="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Numerical Integration</a:t>
            </a:r>
            <a:endParaRPr lang="en-US" sz="2000" dirty="0"/>
          </a:p>
        </p:txBody>
      </p:sp>
      <p:sp>
        <p:nvSpPr>
          <p:cNvPr id="12" name="Text 9"/>
          <p:cNvSpPr/>
          <p:nvPr/>
        </p:nvSpPr>
        <p:spPr>
          <a:xfrm>
            <a:off x="6408777" y="5663565"/>
            <a:ext cx="3342322" cy="1312069"/>
          </a:xfrm>
          <a:prstGeom prst="rect">
            <a:avLst/>
          </a:prstGeom>
          <a:noFill/>
          <a:ln/>
        </p:spPr>
        <p:txBody>
          <a:bodyPr wrap="square" lIns="0" tIns="0" rIns="0" bIns="0" rtlCol="0" anchor="t"/>
          <a:lstStyle/>
          <a:p>
            <a:pPr indent="0" marL="0">
              <a:lnSpc>
                <a:spcPts val="2550"/>
              </a:lnSpc>
              <a:buNone/>
            </a:pPr>
            <a:r>
              <a:rPr lang="en-US" sz="1600" dirty="0">
                <a:solidFill>
                  <a:srgbClr val="161613"/>
                </a:solidFill>
                <a:latin typeface="Inter" pitchFamily="34" charset="0"/>
                <a:ea typeface="Inter" pitchFamily="34" charset="-122"/>
                <a:cs typeface="Inter" pitchFamily="34" charset="-120"/>
              </a:rPr>
              <a:t>Techniques like the trapezoidal rule and Simpson's rule for numerically evaluating definite integrals.</a:t>
            </a:r>
            <a:endParaRPr lang="en-US" sz="1600" dirty="0"/>
          </a:p>
        </p:txBody>
      </p:sp>
      <p:sp>
        <p:nvSpPr>
          <p:cNvPr id="13" name="Shape 10"/>
          <p:cNvSpPr/>
          <p:nvPr/>
        </p:nvSpPr>
        <p:spPr>
          <a:xfrm>
            <a:off x="10160913" y="5015389"/>
            <a:ext cx="3752136" cy="2165152"/>
          </a:xfrm>
          <a:prstGeom prst="roundRect">
            <a:avLst>
              <a:gd name="adj" fmla="val 1420"/>
            </a:avLst>
          </a:prstGeom>
          <a:solidFill>
            <a:srgbClr val="EDEBE3"/>
          </a:solidFill>
          <a:ln/>
        </p:spPr>
      </p:sp>
      <p:sp>
        <p:nvSpPr>
          <p:cNvPr id="14" name="Text 11"/>
          <p:cNvSpPr/>
          <p:nvPr/>
        </p:nvSpPr>
        <p:spPr>
          <a:xfrm>
            <a:off x="10365819" y="5220295"/>
            <a:ext cx="3026688" cy="320278"/>
          </a:xfrm>
          <a:prstGeom prst="rect">
            <a:avLst/>
          </a:prstGeom>
          <a:noFill/>
          <a:ln/>
        </p:spPr>
        <p:txBody>
          <a:bodyPr wrap="none" lIns="0" tIns="0" rIns="0" bIns="0" rtlCol="0" anchor="t"/>
          <a:lstStyle/>
          <a:p>
            <a:pPr indent="0" marL="0">
              <a:lnSpc>
                <a:spcPts val="2500"/>
              </a:lnSpc>
              <a:buNone/>
            </a:pPr>
            <a:r>
              <a:rPr lang="en-US" sz="2000" dirty="0">
                <a:solidFill>
                  <a:srgbClr val="161613"/>
                </a:solidFill>
                <a:latin typeface="DM Sans Medium" pitchFamily="34" charset="0"/>
                <a:ea typeface="DM Sans Medium" pitchFamily="34" charset="-122"/>
                <a:cs typeface="DM Sans Medium" pitchFamily="34" charset="-120"/>
              </a:rPr>
              <a:t>Numerical Differentiation</a:t>
            </a:r>
            <a:endParaRPr lang="en-US" sz="2000" dirty="0"/>
          </a:p>
        </p:txBody>
      </p:sp>
      <p:sp>
        <p:nvSpPr>
          <p:cNvPr id="15" name="Text 12"/>
          <p:cNvSpPr/>
          <p:nvPr/>
        </p:nvSpPr>
        <p:spPr>
          <a:xfrm>
            <a:off x="10365819" y="5663565"/>
            <a:ext cx="3342322" cy="984052"/>
          </a:xfrm>
          <a:prstGeom prst="rect">
            <a:avLst/>
          </a:prstGeom>
          <a:noFill/>
          <a:ln/>
        </p:spPr>
        <p:txBody>
          <a:bodyPr wrap="square" lIns="0" tIns="0" rIns="0" bIns="0" rtlCol="0" anchor="t"/>
          <a:lstStyle/>
          <a:p>
            <a:pPr indent="0" marL="0">
              <a:lnSpc>
                <a:spcPts val="2550"/>
              </a:lnSpc>
              <a:buNone/>
            </a:pPr>
            <a:r>
              <a:rPr lang="en-US" sz="1600" dirty="0">
                <a:solidFill>
                  <a:srgbClr val="161613"/>
                </a:solidFill>
                <a:latin typeface="Inter" pitchFamily="34" charset="0"/>
                <a:ea typeface="Inter" pitchFamily="34" charset="-122"/>
                <a:cs typeface="Inter" pitchFamily="34" charset="-120"/>
              </a:rPr>
              <a:t>Methods for approximating the derivative of a function, such as finite difference approximations.</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330" y="678418"/>
            <a:ext cx="7673340" cy="1313259"/>
          </a:xfrm>
          <a:prstGeom prst="rect">
            <a:avLst/>
          </a:prstGeom>
          <a:noFill/>
          <a:ln/>
        </p:spPr>
        <p:txBody>
          <a:bodyPr wrap="square" lIns="0" tIns="0" rIns="0" bIns="0" rtlCol="0" anchor="t"/>
          <a:lstStyle/>
          <a:p>
            <a:pPr indent="0" marL="0">
              <a:lnSpc>
                <a:spcPts val="5150"/>
              </a:lnSpc>
              <a:buNone/>
            </a:pPr>
            <a:r>
              <a:rPr lang="en-US" sz="4100" dirty="0">
                <a:solidFill>
                  <a:srgbClr val="161613"/>
                </a:solidFill>
                <a:latin typeface="DM Sans Medium" pitchFamily="34" charset="0"/>
                <a:ea typeface="DM Sans Medium" pitchFamily="34" charset="-122"/>
                <a:cs typeface="DM Sans Medium" pitchFamily="34" charset="-120"/>
              </a:rPr>
              <a:t>Error Analysis and Convergence</a:t>
            </a:r>
            <a:endParaRPr lang="en-US" sz="4100" dirty="0"/>
          </a:p>
        </p:txBody>
      </p:sp>
      <p:pic>
        <p:nvPicPr>
          <p:cNvPr id="4" name="Image 1" descr="preencoded.png">    </p:cNvPr>
          <p:cNvPicPr>
            <a:picLocks noChangeAspect="1"/>
          </p:cNvPicPr>
          <p:nvPr/>
        </p:nvPicPr>
        <p:blipFill>
          <a:blip r:embed="rId2"/>
          <a:stretch>
            <a:fillRect/>
          </a:stretch>
        </p:blipFill>
        <p:spPr>
          <a:xfrm>
            <a:off x="735330" y="2306717"/>
            <a:ext cx="1050488" cy="1680686"/>
          </a:xfrm>
          <a:prstGeom prst="rect">
            <a:avLst/>
          </a:prstGeom>
        </p:spPr>
      </p:pic>
      <p:sp>
        <p:nvSpPr>
          <p:cNvPr id="5" name="Text 1"/>
          <p:cNvSpPr/>
          <p:nvPr/>
        </p:nvSpPr>
        <p:spPr>
          <a:xfrm>
            <a:off x="2100858" y="2516743"/>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Discretization Error</a:t>
            </a:r>
            <a:endParaRPr lang="en-US" sz="2050" dirty="0"/>
          </a:p>
        </p:txBody>
      </p:sp>
      <p:sp>
        <p:nvSpPr>
          <p:cNvPr id="6" name="Text 2"/>
          <p:cNvSpPr/>
          <p:nvPr/>
        </p:nvSpPr>
        <p:spPr>
          <a:xfrm>
            <a:off x="2100858" y="2970967"/>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161613"/>
                </a:solidFill>
                <a:latin typeface="Inter" pitchFamily="34" charset="0"/>
                <a:ea typeface="Inter" pitchFamily="34" charset="-122"/>
                <a:cs typeface="Inter" pitchFamily="34" charset="-120"/>
              </a:rPr>
              <a:t>Error introduced by approximating a continuous problem with a discrete computational model.</a:t>
            </a:r>
            <a:endParaRPr lang="en-US" sz="1650" dirty="0"/>
          </a:p>
        </p:txBody>
      </p:sp>
      <p:pic>
        <p:nvPicPr>
          <p:cNvPr id="7" name="Image 2" descr="preencoded.png">    </p:cNvPr>
          <p:cNvPicPr>
            <a:picLocks noChangeAspect="1"/>
          </p:cNvPicPr>
          <p:nvPr/>
        </p:nvPicPr>
        <p:blipFill>
          <a:blip r:embed="rId3"/>
          <a:stretch>
            <a:fillRect/>
          </a:stretch>
        </p:blipFill>
        <p:spPr>
          <a:xfrm>
            <a:off x="735330" y="3987403"/>
            <a:ext cx="1050488" cy="1680686"/>
          </a:xfrm>
          <a:prstGeom prst="rect">
            <a:avLst/>
          </a:prstGeom>
        </p:spPr>
      </p:pic>
      <p:sp>
        <p:nvSpPr>
          <p:cNvPr id="8" name="Text 3"/>
          <p:cNvSpPr/>
          <p:nvPr/>
        </p:nvSpPr>
        <p:spPr>
          <a:xfrm>
            <a:off x="2100858" y="4197429"/>
            <a:ext cx="2626162" cy="32825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Roundoff Error</a:t>
            </a:r>
            <a:endParaRPr lang="en-US" sz="2050" dirty="0"/>
          </a:p>
        </p:txBody>
      </p:sp>
      <p:sp>
        <p:nvSpPr>
          <p:cNvPr id="9" name="Text 4"/>
          <p:cNvSpPr/>
          <p:nvPr/>
        </p:nvSpPr>
        <p:spPr>
          <a:xfrm>
            <a:off x="2100858" y="4651653"/>
            <a:ext cx="6307812" cy="672465"/>
          </a:xfrm>
          <a:prstGeom prst="rect">
            <a:avLst/>
          </a:prstGeom>
          <a:noFill/>
          <a:ln/>
        </p:spPr>
        <p:txBody>
          <a:bodyPr wrap="square" lIns="0" tIns="0" rIns="0" bIns="0" rtlCol="0" anchor="t"/>
          <a:lstStyle/>
          <a:p>
            <a:pPr algn="l" indent="0" marL="0">
              <a:lnSpc>
                <a:spcPts val="2600"/>
              </a:lnSpc>
              <a:buNone/>
            </a:pPr>
            <a:r>
              <a:rPr lang="en-US" sz="1650" dirty="0">
                <a:solidFill>
                  <a:srgbClr val="161613"/>
                </a:solidFill>
                <a:latin typeface="Inter" pitchFamily="34" charset="0"/>
                <a:ea typeface="Inter" pitchFamily="34" charset="-122"/>
                <a:cs typeface="Inter" pitchFamily="34" charset="-120"/>
              </a:rPr>
              <a:t>Error caused by the finite precision of computer arithmetic and the limited number of bits used to represent numbers.</a:t>
            </a:r>
            <a:endParaRPr lang="en-US" sz="1650" dirty="0"/>
          </a:p>
        </p:txBody>
      </p:sp>
      <p:pic>
        <p:nvPicPr>
          <p:cNvPr id="10" name="Image 3" descr="preencoded.png">    </p:cNvPr>
          <p:cNvPicPr>
            <a:picLocks noChangeAspect="1"/>
          </p:cNvPicPr>
          <p:nvPr/>
        </p:nvPicPr>
        <p:blipFill>
          <a:blip r:embed="rId4"/>
          <a:stretch>
            <a:fillRect/>
          </a:stretch>
        </p:blipFill>
        <p:spPr>
          <a:xfrm>
            <a:off x="735330" y="5668089"/>
            <a:ext cx="1050488" cy="1882973"/>
          </a:xfrm>
          <a:prstGeom prst="rect">
            <a:avLst/>
          </a:prstGeom>
        </p:spPr>
      </p:pic>
      <p:sp>
        <p:nvSpPr>
          <p:cNvPr id="11" name="Text 5"/>
          <p:cNvSpPr/>
          <p:nvPr/>
        </p:nvSpPr>
        <p:spPr>
          <a:xfrm>
            <a:off x="2100858" y="5878116"/>
            <a:ext cx="2723793" cy="32825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Medium" pitchFamily="34" charset="0"/>
                <a:ea typeface="DM Sans Medium" pitchFamily="34" charset="-122"/>
                <a:cs typeface="DM Sans Medium" pitchFamily="34" charset="-120"/>
              </a:rPr>
              <a:t>Convergence Analysis</a:t>
            </a:r>
            <a:endParaRPr lang="en-US" sz="2050" dirty="0"/>
          </a:p>
        </p:txBody>
      </p:sp>
      <p:sp>
        <p:nvSpPr>
          <p:cNvPr id="12" name="Text 6"/>
          <p:cNvSpPr/>
          <p:nvPr/>
        </p:nvSpPr>
        <p:spPr>
          <a:xfrm>
            <a:off x="2100858" y="6332339"/>
            <a:ext cx="6307812" cy="1008698"/>
          </a:xfrm>
          <a:prstGeom prst="rect">
            <a:avLst/>
          </a:prstGeom>
          <a:noFill/>
          <a:ln/>
        </p:spPr>
        <p:txBody>
          <a:bodyPr wrap="square" lIns="0" tIns="0" rIns="0" bIns="0" rtlCol="0" anchor="t"/>
          <a:lstStyle/>
          <a:p>
            <a:pPr algn="l" indent="0" marL="0">
              <a:lnSpc>
                <a:spcPts val="2600"/>
              </a:lnSpc>
              <a:buNone/>
            </a:pPr>
            <a:r>
              <a:rPr lang="en-US" sz="1650" dirty="0">
                <a:solidFill>
                  <a:srgbClr val="161613"/>
                </a:solidFill>
                <a:latin typeface="Inter" pitchFamily="34" charset="0"/>
                <a:ea typeface="Inter" pitchFamily="34" charset="-122"/>
                <a:cs typeface="Inter" pitchFamily="34" charset="-120"/>
              </a:rPr>
              <a:t>Determining the rate at which a numerical method's solution approaches the true solution as the computational effort is increased.</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29151"/>
          </a:xfrm>
          <a:prstGeom prst="rect">
            <a:avLst/>
          </a:prstGeom>
        </p:spPr>
      </p:pic>
      <p:sp>
        <p:nvSpPr>
          <p:cNvPr id="3" name="Text 0"/>
          <p:cNvSpPr/>
          <p:nvPr/>
        </p:nvSpPr>
        <p:spPr>
          <a:xfrm>
            <a:off x="764143" y="3329464"/>
            <a:ext cx="5885259" cy="682347"/>
          </a:xfrm>
          <a:prstGeom prst="rect">
            <a:avLst/>
          </a:prstGeom>
          <a:noFill/>
          <a:ln/>
        </p:spPr>
        <p:txBody>
          <a:bodyPr wrap="none" lIns="0" tIns="0" rIns="0" bIns="0" rtlCol="0" anchor="t"/>
          <a:lstStyle/>
          <a:p>
            <a:pPr indent="0" marL="0">
              <a:lnSpc>
                <a:spcPts val="5350"/>
              </a:lnSpc>
              <a:buNone/>
            </a:pPr>
            <a:r>
              <a:rPr lang="en-US" sz="4250" dirty="0">
                <a:solidFill>
                  <a:srgbClr val="161613"/>
                </a:solidFill>
                <a:latin typeface="DM Sans Medium" pitchFamily="34" charset="0"/>
                <a:ea typeface="DM Sans Medium" pitchFamily="34" charset="-122"/>
                <a:cs typeface="DM Sans Medium" pitchFamily="34" charset="-120"/>
              </a:rPr>
              <a:t>Solving Linear Systems</a:t>
            </a:r>
            <a:endParaRPr lang="en-US" sz="4250" dirty="0"/>
          </a:p>
        </p:txBody>
      </p:sp>
      <p:sp>
        <p:nvSpPr>
          <p:cNvPr id="4" name="Shape 1"/>
          <p:cNvSpPr/>
          <p:nvPr/>
        </p:nvSpPr>
        <p:spPr>
          <a:xfrm>
            <a:off x="764143" y="4339233"/>
            <a:ext cx="13102114" cy="3292078"/>
          </a:xfrm>
          <a:prstGeom prst="roundRect">
            <a:avLst>
              <a:gd name="adj" fmla="val 995"/>
            </a:avLst>
          </a:prstGeom>
          <a:noFill/>
          <a:ln w="7620">
            <a:solidFill>
              <a:srgbClr val="000000">
                <a:alpha val="8000"/>
              </a:srgbClr>
            </a:solidFill>
            <a:prstDash val="solid"/>
          </a:ln>
        </p:spPr>
      </p:sp>
      <p:sp>
        <p:nvSpPr>
          <p:cNvPr id="5" name="Shape 2"/>
          <p:cNvSpPr/>
          <p:nvPr/>
        </p:nvSpPr>
        <p:spPr>
          <a:xfrm>
            <a:off x="771763" y="4346853"/>
            <a:ext cx="13086874" cy="975836"/>
          </a:xfrm>
          <a:prstGeom prst="rect">
            <a:avLst/>
          </a:prstGeom>
          <a:solidFill>
            <a:srgbClr val="FFFFFF">
              <a:alpha val="4000"/>
            </a:srgbClr>
          </a:solidFill>
          <a:ln/>
        </p:spPr>
      </p:sp>
      <p:sp>
        <p:nvSpPr>
          <p:cNvPr id="6" name="Text 3"/>
          <p:cNvSpPr/>
          <p:nvPr/>
        </p:nvSpPr>
        <p:spPr>
          <a:xfrm>
            <a:off x="990005" y="4485442"/>
            <a:ext cx="6103144" cy="349329"/>
          </a:xfrm>
          <a:prstGeom prst="rect">
            <a:avLst/>
          </a:prstGeom>
          <a:noFill/>
          <a:ln/>
        </p:spPr>
        <p:txBody>
          <a:bodyPr wrap="non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Direct Methods</a:t>
            </a:r>
            <a:endParaRPr lang="en-US" sz="1700" dirty="0"/>
          </a:p>
        </p:txBody>
      </p:sp>
      <p:sp>
        <p:nvSpPr>
          <p:cNvPr id="7" name="Text 4"/>
          <p:cNvSpPr/>
          <p:nvPr/>
        </p:nvSpPr>
        <p:spPr>
          <a:xfrm>
            <a:off x="7537252" y="4485442"/>
            <a:ext cx="6103144" cy="698659"/>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Eliminate variables to find the exact solution, such as Gaussian elimination and LU decomposition.</a:t>
            </a:r>
            <a:endParaRPr lang="en-US" sz="1700" dirty="0"/>
          </a:p>
        </p:txBody>
      </p:sp>
      <p:sp>
        <p:nvSpPr>
          <p:cNvPr id="8" name="Shape 5"/>
          <p:cNvSpPr/>
          <p:nvPr/>
        </p:nvSpPr>
        <p:spPr>
          <a:xfrm>
            <a:off x="771763" y="5322689"/>
            <a:ext cx="13086874" cy="1325166"/>
          </a:xfrm>
          <a:prstGeom prst="rect">
            <a:avLst/>
          </a:prstGeom>
          <a:solidFill>
            <a:srgbClr val="000000">
              <a:alpha val="4000"/>
            </a:srgbClr>
          </a:solidFill>
          <a:ln/>
        </p:spPr>
      </p:sp>
      <p:sp>
        <p:nvSpPr>
          <p:cNvPr id="9" name="Text 6"/>
          <p:cNvSpPr/>
          <p:nvPr/>
        </p:nvSpPr>
        <p:spPr>
          <a:xfrm>
            <a:off x="990005" y="5461278"/>
            <a:ext cx="6103144" cy="349329"/>
          </a:xfrm>
          <a:prstGeom prst="rect">
            <a:avLst/>
          </a:prstGeom>
          <a:noFill/>
          <a:ln/>
        </p:spPr>
        <p:txBody>
          <a:bodyPr wrap="non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Iterative Methods</a:t>
            </a:r>
            <a:endParaRPr lang="en-US" sz="1700" dirty="0"/>
          </a:p>
        </p:txBody>
      </p:sp>
      <p:sp>
        <p:nvSpPr>
          <p:cNvPr id="10" name="Text 7"/>
          <p:cNvSpPr/>
          <p:nvPr/>
        </p:nvSpPr>
        <p:spPr>
          <a:xfrm>
            <a:off x="7537252" y="5461278"/>
            <a:ext cx="6103144" cy="1047988"/>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Generate a sequence of approximate solutions that converge to the exact solution, such as Jacobi and Gauss-Seidel methods.</a:t>
            </a:r>
            <a:endParaRPr lang="en-US" sz="1700" dirty="0"/>
          </a:p>
        </p:txBody>
      </p:sp>
      <p:sp>
        <p:nvSpPr>
          <p:cNvPr id="11" name="Shape 8"/>
          <p:cNvSpPr/>
          <p:nvPr/>
        </p:nvSpPr>
        <p:spPr>
          <a:xfrm>
            <a:off x="771763" y="6647855"/>
            <a:ext cx="13086874" cy="975836"/>
          </a:xfrm>
          <a:prstGeom prst="rect">
            <a:avLst/>
          </a:prstGeom>
          <a:solidFill>
            <a:srgbClr val="FFFFFF">
              <a:alpha val="4000"/>
            </a:srgbClr>
          </a:solidFill>
          <a:ln/>
        </p:spPr>
      </p:sp>
      <p:sp>
        <p:nvSpPr>
          <p:cNvPr id="12" name="Text 9"/>
          <p:cNvSpPr/>
          <p:nvPr/>
        </p:nvSpPr>
        <p:spPr>
          <a:xfrm>
            <a:off x="990005" y="6786443"/>
            <a:ext cx="6103144" cy="349329"/>
          </a:xfrm>
          <a:prstGeom prst="rect">
            <a:avLst/>
          </a:prstGeom>
          <a:noFill/>
          <a:ln/>
        </p:spPr>
        <p:txBody>
          <a:bodyPr wrap="non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Sparse Matrices</a:t>
            </a:r>
            <a:endParaRPr lang="en-US" sz="1700" dirty="0"/>
          </a:p>
        </p:txBody>
      </p:sp>
      <p:sp>
        <p:nvSpPr>
          <p:cNvPr id="13" name="Text 10"/>
          <p:cNvSpPr/>
          <p:nvPr/>
        </p:nvSpPr>
        <p:spPr>
          <a:xfrm>
            <a:off x="7537252" y="6786443"/>
            <a:ext cx="6103144" cy="698659"/>
          </a:xfrm>
          <a:prstGeom prst="rect">
            <a:avLst/>
          </a:prstGeom>
          <a:noFill/>
          <a:ln/>
        </p:spPr>
        <p:txBody>
          <a:bodyPr wrap="square" lIns="0" tIns="0" rIns="0" bIns="0" rtlCol="0" anchor="t"/>
          <a:lstStyle/>
          <a:p>
            <a:pPr indent="0" marL="0">
              <a:lnSpc>
                <a:spcPts val="2750"/>
              </a:lnSpc>
              <a:buNone/>
            </a:pPr>
            <a:r>
              <a:rPr lang="en-US" sz="1700" dirty="0">
                <a:solidFill>
                  <a:srgbClr val="161613"/>
                </a:solidFill>
                <a:latin typeface="Inter" pitchFamily="34" charset="0"/>
                <a:ea typeface="Inter" pitchFamily="34" charset="-122"/>
                <a:cs typeface="Inter" pitchFamily="34" charset="-120"/>
              </a:rPr>
              <a:t>Specialized techniques for efficiently storing and solving linear systems with sparse coefficient matrices.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8668583" cy="708779"/>
          </a:xfrm>
          <a:prstGeom prst="rect">
            <a:avLst/>
          </a:prstGeom>
          <a:noFill/>
          <a:ln/>
        </p:spPr>
        <p:txBody>
          <a:bodyPr wrap="none" lIns="0" tIns="0" rIns="0" bIns="0" rtlCol="0" anchor="t"/>
          <a:lstStyle/>
          <a:p>
            <a:pPr indent="0" marL="0">
              <a:lnSpc>
                <a:spcPts val="5550"/>
              </a:lnSpc>
              <a:buNone/>
            </a:pPr>
            <a:r>
              <a:rPr lang="en-US" sz="4450" dirty="0">
                <a:solidFill>
                  <a:srgbClr val="161613"/>
                </a:solidFill>
                <a:latin typeface="DM Sans Medium" pitchFamily="34" charset="0"/>
                <a:ea typeface="DM Sans Medium" pitchFamily="34" charset="-122"/>
                <a:cs typeface="DM Sans Medium" pitchFamily="34" charset="-120"/>
              </a:rPr>
              <a:t>Interpolation and Approximation</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3232190"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Polynomial Interpolation</a:t>
            </a:r>
            <a:endParaRPr lang="en-US" sz="2200" dirty="0"/>
          </a:p>
        </p:txBody>
      </p:sp>
      <p:sp>
        <p:nvSpPr>
          <p:cNvPr id="6" name="Text 2"/>
          <p:cNvSpPr/>
          <p:nvPr/>
        </p:nvSpPr>
        <p:spPr>
          <a:xfrm>
            <a:off x="793790" y="615457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Fitting a polynomial function to a set of data points to approximate the underlying function.</a:t>
            </a:r>
            <a:endParaRPr lang="en-US" sz="1750" dirty="0"/>
          </a:p>
        </p:txBody>
      </p:sp>
      <p:pic>
        <p:nvPicPr>
          <p:cNvPr id="7" name="Image 2" descr="preencoded.png">    </p:cNvPr>
          <p:cNvPicPr>
            <a:picLocks noChangeAspect="1"/>
          </p:cNvPicPr>
          <p:nvPr/>
        </p:nvPicPr>
        <p:blipFill>
          <a:blip r:embed="rId3"/>
          <a:stretch>
            <a:fillRect/>
          </a:stretch>
        </p:blipFill>
        <p:spPr>
          <a:xfrm>
            <a:off x="5254704" y="4870371"/>
            <a:ext cx="566976" cy="566976"/>
          </a:xfrm>
          <a:prstGeom prst="rect">
            <a:avLst/>
          </a:prstGeom>
        </p:spPr>
      </p:pic>
      <p:sp>
        <p:nvSpPr>
          <p:cNvPr id="8" name="Text 3"/>
          <p:cNvSpPr/>
          <p:nvPr/>
        </p:nvSpPr>
        <p:spPr>
          <a:xfrm>
            <a:off x="5254704" y="566416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Spline Interpolation</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Fitting piecewise polynomial functions (splines) to a set of data points for a smoother approximation.</a:t>
            </a:r>
            <a:endParaRPr lang="en-US" sz="1750" dirty="0"/>
          </a:p>
        </p:txBody>
      </p:sp>
      <p:pic>
        <p:nvPicPr>
          <p:cNvPr id="10" name="Image 3" descr="preencoded.png">    </p:cNvPr>
          <p:cNvPicPr>
            <a:picLocks noChangeAspect="1"/>
          </p:cNvPicPr>
          <p:nvPr/>
        </p:nvPicPr>
        <p:blipFill>
          <a:blip r:embed="rId4"/>
          <a:stretch>
            <a:fillRect/>
          </a:stretch>
        </p:blipFill>
        <p:spPr>
          <a:xfrm>
            <a:off x="9715738" y="4870371"/>
            <a:ext cx="566976" cy="566976"/>
          </a:xfrm>
          <a:prstGeom prst="rect">
            <a:avLst/>
          </a:prstGeom>
        </p:spPr>
      </p:pic>
      <p:sp>
        <p:nvSpPr>
          <p:cNvPr id="11" name="Text 5"/>
          <p:cNvSpPr/>
          <p:nvPr/>
        </p:nvSpPr>
        <p:spPr>
          <a:xfrm>
            <a:off x="9715738" y="5664160"/>
            <a:ext cx="3920728" cy="354330"/>
          </a:xfrm>
          <a:prstGeom prst="rect">
            <a:avLst/>
          </a:prstGeom>
          <a:noFill/>
          <a:ln/>
        </p:spPr>
        <p:txBody>
          <a:bodyPr wrap="none" lIns="0" tIns="0" rIns="0" bIns="0" rtlCol="0" anchor="t"/>
          <a:lstStyle/>
          <a:p>
            <a:pPr algn="l" indent="0" marL="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Least Squares Approximation</a:t>
            </a:r>
            <a:endParaRPr lang="en-US" sz="2200" dirty="0"/>
          </a:p>
        </p:txBody>
      </p:sp>
      <p:sp>
        <p:nvSpPr>
          <p:cNvPr id="12" name="Text 6"/>
          <p:cNvSpPr/>
          <p:nvPr/>
        </p:nvSpPr>
        <p:spPr>
          <a:xfrm>
            <a:off x="9715738" y="6154579"/>
            <a:ext cx="4120753" cy="1088708"/>
          </a:xfrm>
          <a:prstGeom prst="rect">
            <a:avLst/>
          </a:prstGeom>
          <a:noFill/>
          <a:ln/>
        </p:spPr>
        <p:txBody>
          <a:bodyPr wrap="square" lIns="0" tIns="0" rIns="0" bIns="0" rtlCol="0" anchor="t"/>
          <a:lstStyle/>
          <a:p>
            <a:pPr algn="l" indent="0" marL="0">
              <a:lnSpc>
                <a:spcPts val="2850"/>
              </a:lnSpc>
              <a:buNone/>
            </a:pPr>
            <a:r>
              <a:rPr lang="en-US" sz="1750" dirty="0">
                <a:solidFill>
                  <a:srgbClr val="161613"/>
                </a:solidFill>
                <a:latin typeface="Inter" pitchFamily="34" charset="0"/>
                <a:ea typeface="Inter" pitchFamily="34" charset="-122"/>
                <a:cs typeface="Inter" pitchFamily="34" charset="-120"/>
              </a:rPr>
              <a:t>Fitting a function to a set of data points by minimizing the sum of the squared residuals.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58139"/>
          </a:xfrm>
          <a:prstGeom prst="rect">
            <a:avLst/>
          </a:prstGeom>
        </p:spPr>
      </p:pic>
      <p:sp>
        <p:nvSpPr>
          <p:cNvPr id="3" name="Text 0"/>
          <p:cNvSpPr/>
          <p:nvPr/>
        </p:nvSpPr>
        <p:spPr>
          <a:xfrm>
            <a:off x="632222" y="2900124"/>
            <a:ext cx="8691682" cy="564475"/>
          </a:xfrm>
          <a:prstGeom prst="rect">
            <a:avLst/>
          </a:prstGeom>
          <a:noFill/>
          <a:ln/>
        </p:spPr>
        <p:txBody>
          <a:bodyPr wrap="none" lIns="0" tIns="0" rIns="0" bIns="0" rtlCol="0" anchor="t"/>
          <a:lstStyle/>
          <a:p>
            <a:pPr indent="0" marL="0">
              <a:lnSpc>
                <a:spcPts val="4400"/>
              </a:lnSpc>
              <a:buNone/>
            </a:pPr>
            <a:r>
              <a:rPr lang="en-US" sz="3550" dirty="0">
                <a:solidFill>
                  <a:srgbClr val="161613"/>
                </a:solidFill>
                <a:latin typeface="DM Sans Medium" pitchFamily="34" charset="0"/>
                <a:ea typeface="DM Sans Medium" pitchFamily="34" charset="-122"/>
                <a:cs typeface="DM Sans Medium" pitchFamily="34" charset="-120"/>
              </a:rPr>
              <a:t>Numerical Integration and Differentiation</a:t>
            </a:r>
            <a:endParaRPr lang="en-US" sz="3550" dirty="0"/>
          </a:p>
        </p:txBody>
      </p:sp>
      <p:sp>
        <p:nvSpPr>
          <p:cNvPr id="4" name="Shape 1"/>
          <p:cNvSpPr/>
          <p:nvPr/>
        </p:nvSpPr>
        <p:spPr>
          <a:xfrm>
            <a:off x="632222" y="5517118"/>
            <a:ext cx="13365956" cy="22860"/>
          </a:xfrm>
          <a:prstGeom prst="roundRect">
            <a:avLst>
              <a:gd name="adj" fmla="val 118543"/>
            </a:avLst>
          </a:prstGeom>
          <a:solidFill>
            <a:srgbClr val="D3D1C9"/>
          </a:solidFill>
          <a:ln/>
        </p:spPr>
      </p:sp>
      <p:sp>
        <p:nvSpPr>
          <p:cNvPr id="5" name="Shape 2"/>
          <p:cNvSpPr/>
          <p:nvPr/>
        </p:nvSpPr>
        <p:spPr>
          <a:xfrm>
            <a:off x="3917037" y="4884896"/>
            <a:ext cx="22860" cy="632222"/>
          </a:xfrm>
          <a:prstGeom prst="roundRect">
            <a:avLst>
              <a:gd name="adj" fmla="val 118543"/>
            </a:avLst>
          </a:prstGeom>
          <a:solidFill>
            <a:srgbClr val="D3D1C9"/>
          </a:solidFill>
          <a:ln/>
        </p:spPr>
      </p:sp>
      <p:sp>
        <p:nvSpPr>
          <p:cNvPr id="6" name="Shape 3"/>
          <p:cNvSpPr/>
          <p:nvPr/>
        </p:nvSpPr>
        <p:spPr>
          <a:xfrm>
            <a:off x="3725228" y="5313878"/>
            <a:ext cx="406479" cy="406479"/>
          </a:xfrm>
          <a:prstGeom prst="roundRect">
            <a:avLst>
              <a:gd name="adj" fmla="val 6667"/>
            </a:avLst>
          </a:prstGeom>
          <a:solidFill>
            <a:srgbClr val="EDEBE3"/>
          </a:solidFill>
          <a:ln/>
        </p:spPr>
      </p:sp>
      <p:sp>
        <p:nvSpPr>
          <p:cNvPr id="7" name="Text 4"/>
          <p:cNvSpPr/>
          <p:nvPr/>
        </p:nvSpPr>
        <p:spPr>
          <a:xfrm>
            <a:off x="3883938" y="5381625"/>
            <a:ext cx="88940" cy="270986"/>
          </a:xfrm>
          <a:prstGeom prst="rect">
            <a:avLst/>
          </a:prstGeom>
          <a:noFill/>
          <a:ln/>
        </p:spPr>
        <p:txBody>
          <a:bodyPr wrap="none" lIns="0" tIns="0" rIns="0" bIns="0" rtlCol="0" anchor="t"/>
          <a:lstStyle/>
          <a:p>
            <a:pPr algn="ctr" indent="0" marL="0">
              <a:lnSpc>
                <a:spcPts val="2100"/>
              </a:lnSpc>
              <a:buNone/>
            </a:pPr>
            <a:r>
              <a:rPr lang="en-US" sz="2100" dirty="0">
                <a:solidFill>
                  <a:srgbClr val="161613"/>
                </a:solidFill>
                <a:latin typeface="DM Sans Medium" pitchFamily="34" charset="0"/>
                <a:ea typeface="DM Sans Medium" pitchFamily="34" charset="-122"/>
                <a:cs typeface="DM Sans Medium" pitchFamily="34" charset="-120"/>
              </a:rPr>
              <a:t>1</a:t>
            </a:r>
            <a:endParaRPr lang="en-US" sz="2100" dirty="0"/>
          </a:p>
        </p:txBody>
      </p:sp>
      <p:sp>
        <p:nvSpPr>
          <p:cNvPr id="8" name="Text 5"/>
          <p:cNvSpPr/>
          <p:nvPr/>
        </p:nvSpPr>
        <p:spPr>
          <a:xfrm>
            <a:off x="2779752" y="3735586"/>
            <a:ext cx="2297430" cy="282297"/>
          </a:xfrm>
          <a:prstGeom prst="rect">
            <a:avLst/>
          </a:prstGeom>
          <a:noFill/>
          <a:ln/>
        </p:spPr>
        <p:txBody>
          <a:bodyPr wrap="none" lIns="0" tIns="0" rIns="0" bIns="0" rtlCol="0" anchor="t"/>
          <a:lstStyle/>
          <a:p>
            <a:pPr algn="ctr" indent="0" marL="0">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Numerical Integration</a:t>
            </a:r>
            <a:endParaRPr lang="en-US" sz="1750" dirty="0"/>
          </a:p>
        </p:txBody>
      </p:sp>
      <p:sp>
        <p:nvSpPr>
          <p:cNvPr id="9" name="Text 6"/>
          <p:cNvSpPr/>
          <p:nvPr/>
        </p:nvSpPr>
        <p:spPr>
          <a:xfrm>
            <a:off x="812840" y="4126230"/>
            <a:ext cx="6231374" cy="577929"/>
          </a:xfrm>
          <a:prstGeom prst="rect">
            <a:avLst/>
          </a:prstGeom>
          <a:noFill/>
          <a:ln/>
        </p:spPr>
        <p:txBody>
          <a:bodyPr wrap="square" lIns="0" tIns="0" rIns="0" bIns="0" rtlCol="0" anchor="t"/>
          <a:lstStyle/>
          <a:p>
            <a:pPr algn="ctr" indent="0" marL="0">
              <a:lnSpc>
                <a:spcPts val="2250"/>
              </a:lnSpc>
              <a:buNone/>
            </a:pPr>
            <a:r>
              <a:rPr lang="en-US" sz="1400" dirty="0">
                <a:solidFill>
                  <a:srgbClr val="161613"/>
                </a:solidFill>
                <a:latin typeface="Inter" pitchFamily="34" charset="0"/>
                <a:ea typeface="Inter" pitchFamily="34" charset="-122"/>
                <a:cs typeface="Inter" pitchFamily="34" charset="-120"/>
              </a:rPr>
              <a:t>Approximating the value of a definite integral using techniques like the trapezoidal rule and Simpson's rule.</a:t>
            </a:r>
            <a:endParaRPr lang="en-US" sz="1400" dirty="0"/>
          </a:p>
        </p:txBody>
      </p:sp>
      <p:sp>
        <p:nvSpPr>
          <p:cNvPr id="10" name="Shape 7"/>
          <p:cNvSpPr/>
          <p:nvPr/>
        </p:nvSpPr>
        <p:spPr>
          <a:xfrm>
            <a:off x="7303651" y="5517118"/>
            <a:ext cx="22860" cy="632222"/>
          </a:xfrm>
          <a:prstGeom prst="roundRect">
            <a:avLst>
              <a:gd name="adj" fmla="val 118543"/>
            </a:avLst>
          </a:prstGeom>
          <a:solidFill>
            <a:srgbClr val="D3D1C9"/>
          </a:solidFill>
          <a:ln/>
        </p:spPr>
      </p:sp>
      <p:sp>
        <p:nvSpPr>
          <p:cNvPr id="11" name="Shape 8"/>
          <p:cNvSpPr/>
          <p:nvPr/>
        </p:nvSpPr>
        <p:spPr>
          <a:xfrm>
            <a:off x="7111841" y="5313878"/>
            <a:ext cx="406479" cy="406479"/>
          </a:xfrm>
          <a:prstGeom prst="roundRect">
            <a:avLst>
              <a:gd name="adj" fmla="val 6667"/>
            </a:avLst>
          </a:prstGeom>
          <a:solidFill>
            <a:srgbClr val="EDEBE3"/>
          </a:solidFill>
          <a:ln/>
        </p:spPr>
      </p:sp>
      <p:sp>
        <p:nvSpPr>
          <p:cNvPr id="12" name="Text 9"/>
          <p:cNvSpPr/>
          <p:nvPr/>
        </p:nvSpPr>
        <p:spPr>
          <a:xfrm>
            <a:off x="7236857" y="5381625"/>
            <a:ext cx="156329" cy="270986"/>
          </a:xfrm>
          <a:prstGeom prst="rect">
            <a:avLst/>
          </a:prstGeom>
          <a:noFill/>
          <a:ln/>
        </p:spPr>
        <p:txBody>
          <a:bodyPr wrap="none" lIns="0" tIns="0" rIns="0" bIns="0" rtlCol="0" anchor="t"/>
          <a:lstStyle/>
          <a:p>
            <a:pPr algn="ctr" indent="0" marL="0">
              <a:lnSpc>
                <a:spcPts val="2100"/>
              </a:lnSpc>
              <a:buNone/>
            </a:pPr>
            <a:r>
              <a:rPr lang="en-US" sz="2100" dirty="0">
                <a:solidFill>
                  <a:srgbClr val="161613"/>
                </a:solidFill>
                <a:latin typeface="DM Sans Medium" pitchFamily="34" charset="0"/>
                <a:ea typeface="DM Sans Medium" pitchFamily="34" charset="-122"/>
                <a:cs typeface="DM Sans Medium" pitchFamily="34" charset="-120"/>
              </a:rPr>
              <a:t>2</a:t>
            </a:r>
            <a:endParaRPr lang="en-US" sz="2100" dirty="0"/>
          </a:p>
        </p:txBody>
      </p:sp>
      <p:sp>
        <p:nvSpPr>
          <p:cNvPr id="13" name="Text 10"/>
          <p:cNvSpPr/>
          <p:nvPr/>
        </p:nvSpPr>
        <p:spPr>
          <a:xfrm>
            <a:off x="5981224" y="6330077"/>
            <a:ext cx="2667833" cy="282297"/>
          </a:xfrm>
          <a:prstGeom prst="rect">
            <a:avLst/>
          </a:prstGeom>
          <a:noFill/>
          <a:ln/>
        </p:spPr>
        <p:txBody>
          <a:bodyPr wrap="none" lIns="0" tIns="0" rIns="0" bIns="0" rtlCol="0" anchor="t"/>
          <a:lstStyle/>
          <a:p>
            <a:pPr algn="ctr" indent="0" marL="0">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Numerical Differentiation</a:t>
            </a:r>
            <a:endParaRPr lang="en-US" sz="1750" dirty="0"/>
          </a:p>
        </p:txBody>
      </p:sp>
      <p:sp>
        <p:nvSpPr>
          <p:cNvPr id="14" name="Text 11"/>
          <p:cNvSpPr/>
          <p:nvPr/>
        </p:nvSpPr>
        <p:spPr>
          <a:xfrm>
            <a:off x="4199453" y="6720721"/>
            <a:ext cx="6231374" cy="866894"/>
          </a:xfrm>
          <a:prstGeom prst="rect">
            <a:avLst/>
          </a:prstGeom>
          <a:noFill/>
          <a:ln/>
        </p:spPr>
        <p:txBody>
          <a:bodyPr wrap="square" lIns="0" tIns="0" rIns="0" bIns="0" rtlCol="0" anchor="t"/>
          <a:lstStyle/>
          <a:p>
            <a:pPr algn="ctr" indent="0" marL="0">
              <a:lnSpc>
                <a:spcPts val="2250"/>
              </a:lnSpc>
              <a:buNone/>
            </a:pPr>
            <a:r>
              <a:rPr lang="en-US" sz="1400" dirty="0">
                <a:solidFill>
                  <a:srgbClr val="161613"/>
                </a:solidFill>
                <a:latin typeface="Inter" pitchFamily="34" charset="0"/>
                <a:ea typeface="Inter" pitchFamily="34" charset="-122"/>
                <a:cs typeface="Inter" pitchFamily="34" charset="-120"/>
              </a:rPr>
              <a:t>Approximating the derivative of a function using finite difference methods, such as the forward, backward, and central difference formulas.</a:t>
            </a:r>
            <a:endParaRPr lang="en-US" sz="1400" dirty="0"/>
          </a:p>
        </p:txBody>
      </p:sp>
      <p:sp>
        <p:nvSpPr>
          <p:cNvPr id="15" name="Shape 12"/>
          <p:cNvSpPr/>
          <p:nvPr/>
        </p:nvSpPr>
        <p:spPr>
          <a:xfrm>
            <a:off x="10690384" y="4884896"/>
            <a:ext cx="22860" cy="632222"/>
          </a:xfrm>
          <a:prstGeom prst="roundRect">
            <a:avLst>
              <a:gd name="adj" fmla="val 118543"/>
            </a:avLst>
          </a:prstGeom>
          <a:solidFill>
            <a:srgbClr val="D3D1C9"/>
          </a:solidFill>
          <a:ln/>
        </p:spPr>
      </p:sp>
      <p:sp>
        <p:nvSpPr>
          <p:cNvPr id="16" name="Shape 13"/>
          <p:cNvSpPr/>
          <p:nvPr/>
        </p:nvSpPr>
        <p:spPr>
          <a:xfrm>
            <a:off x="10498574" y="5313878"/>
            <a:ext cx="406479" cy="406479"/>
          </a:xfrm>
          <a:prstGeom prst="roundRect">
            <a:avLst>
              <a:gd name="adj" fmla="val 6667"/>
            </a:avLst>
          </a:prstGeom>
          <a:solidFill>
            <a:srgbClr val="EDEBE3"/>
          </a:solidFill>
          <a:ln/>
        </p:spPr>
      </p:sp>
      <p:sp>
        <p:nvSpPr>
          <p:cNvPr id="17" name="Text 14"/>
          <p:cNvSpPr/>
          <p:nvPr/>
        </p:nvSpPr>
        <p:spPr>
          <a:xfrm>
            <a:off x="10621328" y="5381625"/>
            <a:ext cx="160973" cy="270986"/>
          </a:xfrm>
          <a:prstGeom prst="rect">
            <a:avLst/>
          </a:prstGeom>
          <a:noFill/>
          <a:ln/>
        </p:spPr>
        <p:txBody>
          <a:bodyPr wrap="none" lIns="0" tIns="0" rIns="0" bIns="0" rtlCol="0" anchor="t"/>
          <a:lstStyle/>
          <a:p>
            <a:pPr algn="ctr" indent="0" marL="0">
              <a:lnSpc>
                <a:spcPts val="2100"/>
              </a:lnSpc>
              <a:buNone/>
            </a:pPr>
            <a:r>
              <a:rPr lang="en-US" sz="2100" dirty="0">
                <a:solidFill>
                  <a:srgbClr val="161613"/>
                </a:solidFill>
                <a:latin typeface="DM Sans Medium" pitchFamily="34" charset="0"/>
                <a:ea typeface="DM Sans Medium" pitchFamily="34" charset="-122"/>
                <a:cs typeface="DM Sans Medium" pitchFamily="34" charset="-120"/>
              </a:rPr>
              <a:t>3</a:t>
            </a:r>
            <a:endParaRPr lang="en-US" sz="2100" dirty="0"/>
          </a:p>
        </p:txBody>
      </p:sp>
      <p:sp>
        <p:nvSpPr>
          <p:cNvPr id="18" name="Text 15"/>
          <p:cNvSpPr/>
          <p:nvPr/>
        </p:nvSpPr>
        <p:spPr>
          <a:xfrm>
            <a:off x="9572744" y="3735586"/>
            <a:ext cx="2258139" cy="282297"/>
          </a:xfrm>
          <a:prstGeom prst="rect">
            <a:avLst/>
          </a:prstGeom>
          <a:noFill/>
          <a:ln/>
        </p:spPr>
        <p:txBody>
          <a:bodyPr wrap="none" lIns="0" tIns="0" rIns="0" bIns="0" rtlCol="0" anchor="t"/>
          <a:lstStyle/>
          <a:p>
            <a:pPr algn="ctr" indent="0" marL="0">
              <a:lnSpc>
                <a:spcPts val="2200"/>
              </a:lnSpc>
              <a:buNone/>
            </a:pPr>
            <a:r>
              <a:rPr lang="en-US" sz="1750" dirty="0">
                <a:solidFill>
                  <a:srgbClr val="161613"/>
                </a:solidFill>
                <a:latin typeface="DM Sans Medium" pitchFamily="34" charset="0"/>
                <a:ea typeface="DM Sans Medium" pitchFamily="34" charset="-122"/>
                <a:cs typeface="DM Sans Medium" pitchFamily="34" charset="-120"/>
              </a:rPr>
              <a:t>Error Analysis</a:t>
            </a:r>
            <a:endParaRPr lang="en-US" sz="1750" dirty="0"/>
          </a:p>
        </p:txBody>
      </p:sp>
      <p:sp>
        <p:nvSpPr>
          <p:cNvPr id="19" name="Text 16"/>
          <p:cNvSpPr/>
          <p:nvPr/>
        </p:nvSpPr>
        <p:spPr>
          <a:xfrm>
            <a:off x="7586067" y="4126230"/>
            <a:ext cx="6231493" cy="577929"/>
          </a:xfrm>
          <a:prstGeom prst="rect">
            <a:avLst/>
          </a:prstGeom>
          <a:noFill/>
          <a:ln/>
        </p:spPr>
        <p:txBody>
          <a:bodyPr wrap="square" lIns="0" tIns="0" rIns="0" bIns="0" rtlCol="0" anchor="t"/>
          <a:lstStyle/>
          <a:p>
            <a:pPr algn="ctr" indent="0" marL="0">
              <a:lnSpc>
                <a:spcPts val="2250"/>
              </a:lnSpc>
              <a:buNone/>
            </a:pPr>
            <a:r>
              <a:rPr lang="en-US" sz="1400" dirty="0">
                <a:solidFill>
                  <a:srgbClr val="161613"/>
                </a:solidFill>
                <a:latin typeface="Inter" pitchFamily="34" charset="0"/>
                <a:ea typeface="Inter" pitchFamily="34" charset="-122"/>
                <a:cs typeface="Inter" pitchFamily="34" charset="-120"/>
              </a:rPr>
              <a:t>Studying the convergence and accuracy of numerical integration and differentiation methods, including truncation and roundoff errors.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2024-10-16T03:32:07Z</dcterms:created>
  <dcterms:modified xsi:type="dcterms:W3CDTF">2024-10-16T03:32:07Z</dcterms:modified>
</cp:coreProperties>
</file>